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8" r:id="rId3"/>
    <p:sldId id="289" r:id="rId4"/>
    <p:sldId id="294" r:id="rId5"/>
    <p:sldId id="262" r:id="rId6"/>
    <p:sldId id="264" r:id="rId7"/>
    <p:sldId id="292" r:id="rId8"/>
    <p:sldId id="295" r:id="rId9"/>
    <p:sldId id="301" r:id="rId10"/>
    <p:sldId id="259" r:id="rId11"/>
    <p:sldId id="296" r:id="rId12"/>
    <p:sldId id="300" r:id="rId13"/>
    <p:sldId id="302" r:id="rId14"/>
    <p:sldId id="260" r:id="rId15"/>
    <p:sldId id="291" r:id="rId16"/>
    <p:sldId id="297" r:id="rId17"/>
    <p:sldId id="298" r:id="rId18"/>
    <p:sldId id="299" r:id="rId19"/>
    <p:sldId id="303" r:id="rId20"/>
    <p:sldId id="304" r:id="rId21"/>
    <p:sldId id="282" r:id="rId22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4A78CB"/>
    <a:srgbClr val="0F472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60"/>
  </p:normalViewPr>
  <p:slideViewPr>
    <p:cSldViewPr>
      <p:cViewPr varScale="1">
        <p:scale>
          <a:sx n="53" d="100"/>
          <a:sy n="53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A2719F-8124-410C-9669-48027898267D}" type="datetimeFigureOut">
              <a:rPr lang="en-US"/>
              <a:pPr>
                <a:defRPr/>
              </a:pPr>
              <a:t>3/22/2012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9C9782-1F69-44B6-AC82-1C6466A907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100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00FA54-8D1A-4F30-8088-81FA29EF497D}" type="datetimeFigureOut">
              <a:rPr lang="en-US"/>
              <a:pPr>
                <a:defRPr/>
              </a:pPr>
              <a:t>3/22/2012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0E8420-6324-4C52-A563-FEF2D27AB4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223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2565E8-3DDB-4E51-A5CD-CBB71E631778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5C25C3-42F9-47C0-884F-6EC40D9AEC9C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B4BB5-CF3B-4E59-B365-FF82F9D7C315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B4BB5-CF3B-4E59-B365-FF82F9D7C315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B4BB5-CF3B-4E59-B365-FF82F9D7C315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B4BB5-CF3B-4E59-B365-FF82F9D7C315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B4BB5-CF3B-4E59-B365-FF82F9D7C315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38 out of 43 were straightforwardly</a:t>
            </a:r>
            <a:r>
              <a:rPr lang="en-GB" baseline="0" dirty="0" smtClean="0"/>
              <a:t> glad.  The remaining 5 said it was good but there were some buts,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0E8420-6324-4C52-A563-FEF2D27AB4FC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15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38 out of 43 were straightforwardly</a:t>
            </a:r>
            <a:r>
              <a:rPr lang="en-GB" baseline="0" dirty="0" smtClean="0"/>
              <a:t> glad.  The remaining 5 said it was good but there </a:t>
            </a:r>
            <a:r>
              <a:rPr lang="en-GB" baseline="0" smtClean="0"/>
              <a:t>were some buts,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0E8420-6324-4C52-A563-FEF2D27AB4FC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15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52548-99CA-42D1-A1B5-C683FD2C929A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FC486B-44EC-4675-BA66-87F4E07CD58A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ea typeface="ＭＳ Ｐゴシック" pitchFamily="34" charset="-128"/>
              </a:rPr>
              <a:t>Try to find exact</a:t>
            </a:r>
            <a:r>
              <a:rPr lang="en-GB" baseline="0" dirty="0" smtClean="0">
                <a:ea typeface="ＭＳ Ｐゴシック" pitchFamily="34" charset="-128"/>
              </a:rPr>
              <a:t> note in Colin Baker’s book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2B94F5-007D-46E3-A995-46808EE8AF4E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ea typeface="ＭＳ Ｐゴシック" pitchFamily="34" charset="-128"/>
              </a:rPr>
              <a:t>Check for</a:t>
            </a:r>
            <a:r>
              <a:rPr lang="en-GB" baseline="0" dirty="0" smtClean="0">
                <a:ea typeface="ＭＳ Ｐゴシック" pitchFamily="34" charset="-128"/>
              </a:rPr>
              <a:t> better country list.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6131C6-97FA-411C-B442-D4FC28F45683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ea typeface="ＭＳ Ｐゴシック" pitchFamily="34" charset="-128"/>
              </a:rPr>
              <a:t>Check chapter</a:t>
            </a:r>
            <a:r>
              <a:rPr lang="en-GB" baseline="0" dirty="0" smtClean="0">
                <a:ea typeface="ＭＳ Ｐゴシック" pitchFamily="34" charset="-128"/>
              </a:rPr>
              <a:t> to see if I have missed anything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6131C6-97FA-411C-B442-D4FC28F45683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ea typeface="ＭＳ Ｐゴシック" pitchFamily="34" charset="-128"/>
              </a:rPr>
              <a:t>Check chapter</a:t>
            </a:r>
            <a:r>
              <a:rPr lang="en-GB" baseline="0" dirty="0" smtClean="0">
                <a:ea typeface="ＭＳ Ｐゴシック" pitchFamily="34" charset="-128"/>
              </a:rPr>
              <a:t> to see if I have missed anything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6131C6-97FA-411C-B442-D4FC28F45683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(e.g. UK to France for work, Morocco to UK for work, Italy to DRC for aid work, Iran to Sweden as refugees, diplomat).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(English in Argentina, Italian in Croatia)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0E8420-6324-4C52-A563-FEF2D27AB4F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29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5C25C3-42F9-47C0-884F-6EC40D9AEC9C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5C25C3-42F9-47C0-884F-6EC40D9AEC9C}" type="slidenum">
              <a:rPr lang="en-GB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8B267-3C9A-4A0F-AD49-5615FB671E1D}" type="datetimeFigureOut">
              <a:rPr lang="en-US"/>
              <a:pPr>
                <a:defRPr/>
              </a:pPr>
              <a:t>3/22/2012</a:t>
            </a:fld>
            <a:endParaRPr lang="en-GB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53E274-3EC9-4D82-89E0-BE1F96E76F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BFBC-4135-4BF7-B047-08134FC8F5E6}" type="datetimeFigureOut">
              <a:rPr lang="en-US"/>
              <a:pPr>
                <a:defRPr/>
              </a:pPr>
              <a:t>3/22/2012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E281-A3CA-4C34-AA0C-4A75E14864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EE7C9-3BDC-4E24-B726-7D40111836CB}" type="datetimeFigureOut">
              <a:rPr lang="en-US"/>
              <a:pPr>
                <a:defRPr/>
              </a:pPr>
              <a:t>3/22/2012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3AA7-7316-4715-A5E3-117BC79823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440F4-EC9B-410B-B704-BBD39633BD8C}" type="datetimeFigureOut">
              <a:rPr lang="en-US"/>
              <a:pPr>
                <a:defRPr/>
              </a:pPr>
              <a:t>3/22/2012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8E75C-A9CB-4214-9436-CDC45E2171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E351A-D7DF-4508-8213-FF6EE79102AA}" type="datetimeFigureOut">
              <a:rPr lang="en-US"/>
              <a:pPr>
                <a:defRPr/>
              </a:pPr>
              <a:t>3/22/2012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EB325-B36F-44E6-A48D-A532F8CDAA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BAD98-790E-4C0E-A790-A7DB0FF1B6A1}" type="datetimeFigureOut">
              <a:rPr lang="en-US"/>
              <a:pPr>
                <a:defRPr/>
              </a:pPr>
              <a:t>3/22/2012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6BF04-9B4B-4CDD-A398-459AB380B5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5F68-2EE9-46FB-B194-DF03CC6D4217}" type="datetimeFigureOut">
              <a:rPr lang="en-US"/>
              <a:pPr>
                <a:defRPr/>
              </a:pPr>
              <a:t>3/22/2012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406B-0BF2-47A9-B338-BF2DC244B3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0A94E-15C9-42C3-B530-BD8CB13939FF}" type="datetimeFigureOut">
              <a:rPr lang="en-US"/>
              <a:pPr>
                <a:defRPr/>
              </a:pPr>
              <a:t>3/22/2012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F6903-A4EE-4F2D-A4BE-20F34B1DE0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DDBFC-E94D-4604-B9BC-A745790C003C}" type="datetimeFigureOut">
              <a:rPr lang="en-US"/>
              <a:pPr>
                <a:defRPr/>
              </a:pPr>
              <a:t>3/22/2012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9DD4-76B7-43ED-BBFC-4C10BF5B58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D0B27F-D373-4A71-A0FD-5ED150AE8A8F}" type="datetimeFigureOut">
              <a:rPr lang="en-US"/>
              <a:pPr>
                <a:defRPr/>
              </a:pPr>
              <a:t>3/22/2012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522D3F7-DC2E-43B8-BF25-B9ACC74971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63" r:id="rId8"/>
    <p:sldLayoutId id="2147483662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-123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-123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-123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E66C7D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ＭＳ Ｐゴシック" pitchFamily="-123" charset="-128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ＭＳ Ｐゴシック" pitchFamily="-123" charset="-128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ＭＳ Ｐゴシック" pitchFamily="-123" charset="-128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E66C7D"/>
        </a:buClr>
        <a:buFont typeface="Georgia" pitchFamily="18" charset="0"/>
        <a:buChar char="▫"/>
        <a:defRPr sz="2000" kern="1200">
          <a:solidFill>
            <a:srgbClr val="E66C7D"/>
          </a:solidFill>
          <a:latin typeface="+mn-lt"/>
          <a:ea typeface="ＭＳ Ｐゴシック" pitchFamily="-123" charset="-128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202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Growing up with Languages: Reflections on Multilingual Childhoods</a:t>
            </a:r>
            <a:br>
              <a:rPr lang="en-GB" dirty="0" smtClean="0">
                <a:ea typeface="+mj-ea"/>
                <a:cs typeface="+mj-cs"/>
              </a:rPr>
            </a:br>
            <a:endParaRPr lang="en-GB" dirty="0">
              <a:ea typeface="+mj-ea"/>
              <a:cs typeface="+mj-cs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4221088"/>
            <a:ext cx="4953000" cy="1432000"/>
          </a:xfrm>
        </p:spPr>
        <p:txBody>
          <a:bodyPr/>
          <a:lstStyle/>
          <a:p>
            <a:pPr marL="63500" eaLnBrk="1" hangingPunct="1"/>
            <a:endParaRPr lang="en-GB" dirty="0" smtClean="0">
              <a:ea typeface="ＭＳ Ｐゴシック" pitchFamily="34" charset="-128"/>
            </a:endParaRPr>
          </a:p>
          <a:p>
            <a:pPr marL="63500" eaLnBrk="1" hangingPunct="1"/>
            <a:r>
              <a:rPr lang="en-GB" dirty="0" smtClean="0">
                <a:ea typeface="ＭＳ Ｐゴシック" pitchFamily="34" charset="-128"/>
              </a:rPr>
              <a:t>Claire Thomas</a:t>
            </a:r>
          </a:p>
          <a:p>
            <a:pPr marL="63500" eaLnBrk="1" hangingPunct="1"/>
            <a:r>
              <a:rPr lang="en-GB" dirty="0" smtClean="0">
                <a:solidFill>
                  <a:srgbClr val="0F4727"/>
                </a:solidFill>
                <a:ea typeface="ＭＳ Ｐゴシック" pitchFamily="34" charset="-128"/>
              </a:rPr>
              <a:t>Waltham Forest Bilingual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Findings re families/systems 1</a:t>
            </a:r>
            <a:endParaRPr lang="en-GB" dirty="0">
              <a:ea typeface="+mj-ea"/>
              <a:cs typeface="+mj-cs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2990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GB" dirty="0" smtClean="0">
                <a:ea typeface="ＭＳ Ｐゴシック" pitchFamily="34" charset="-128"/>
              </a:rPr>
              <a:t>No difference </a:t>
            </a:r>
          </a:p>
          <a:p>
            <a:pPr eaLnBrk="1" hangingPunct="1"/>
            <a:r>
              <a:rPr lang="en-GB" dirty="0" smtClean="0">
                <a:ea typeface="ＭＳ Ｐゴシック" pitchFamily="34" charset="-128"/>
              </a:rPr>
              <a:t>whether Mum or Dad spoke minority language</a:t>
            </a:r>
          </a:p>
          <a:p>
            <a:pPr eaLnBrk="1" hangingPunct="1"/>
            <a:r>
              <a:rPr lang="en-GB" dirty="0" smtClean="0">
                <a:ea typeface="ＭＳ Ｐゴシック" pitchFamily="34" charset="-128"/>
              </a:rPr>
              <a:t>Whether parent spoke language they had been parented in themselves</a:t>
            </a:r>
          </a:p>
          <a:p>
            <a:pPr eaLnBrk="1" hangingPunct="1"/>
            <a:r>
              <a:rPr lang="en-GB" dirty="0" smtClean="0">
                <a:ea typeface="ＭＳ Ｐゴシック" pitchFamily="34" charset="-128"/>
              </a:rPr>
              <a:t>Between OPOL and other systems</a:t>
            </a:r>
          </a:p>
          <a:p>
            <a:pPr eaLnBrk="1" hangingPunct="1"/>
            <a:r>
              <a:rPr lang="en-GB" dirty="0" smtClean="0">
                <a:ea typeface="ＭＳ Ｐゴシック" pitchFamily="34" charset="-128"/>
              </a:rPr>
              <a:t>Between extreme fluidity in system v. hard and fast rules (provided that input was retained)</a:t>
            </a:r>
          </a:p>
          <a:p>
            <a:pPr eaLnBrk="1" hangingPunct="1"/>
            <a:r>
              <a:rPr lang="en-GB" dirty="0" smtClean="0">
                <a:ea typeface="ＭＳ Ｐゴシック" pitchFamily="34" charset="-128"/>
              </a:rPr>
              <a:t>5 children “resisted” but 4 speak it fluently &amp; frequently as adults, one less so. Parents did not give up</a:t>
            </a:r>
          </a:p>
          <a:p>
            <a:pPr eaLnBrk="1" hangingPunct="1"/>
            <a:endParaRPr lang="en-GB" dirty="0" smtClean="0">
              <a:ea typeface="ＭＳ Ｐゴシック" pitchFamily="34" charset="-128"/>
            </a:endParaRPr>
          </a:p>
          <a:p>
            <a:pPr eaLnBrk="1" hangingPunct="1"/>
            <a:endParaRPr lang="en-GB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Findings re families/systems 2</a:t>
            </a:r>
            <a:endParaRPr lang="en-GB" dirty="0">
              <a:ea typeface="+mj-ea"/>
              <a:cs typeface="+mj-cs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2990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GB" dirty="0">
                <a:ea typeface="ＭＳ Ｐゴシック" pitchFamily="34" charset="-128"/>
              </a:rPr>
              <a:t>But</a:t>
            </a:r>
          </a:p>
          <a:p>
            <a:pPr eaLnBrk="1" hangingPunct="1"/>
            <a:r>
              <a:rPr lang="en-GB" dirty="0" smtClean="0">
                <a:ea typeface="ＭＳ Ｐゴシック" pitchFamily="34" charset="-128"/>
              </a:rPr>
              <a:t>Mixing </a:t>
            </a:r>
            <a:r>
              <a:rPr lang="en-GB" dirty="0">
                <a:ea typeface="ＭＳ Ｐゴシック" pitchFamily="34" charset="-128"/>
              </a:rPr>
              <a:t>languages can be a problem unless there is also a monolingual environment. 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Parents arguing about </a:t>
            </a:r>
            <a:r>
              <a:rPr lang="en-GB" dirty="0" smtClean="0">
                <a:ea typeface="ＭＳ Ｐゴシック" pitchFamily="34" charset="-128"/>
              </a:rPr>
              <a:t>which language should be spoken </a:t>
            </a:r>
            <a:r>
              <a:rPr lang="en-GB" dirty="0">
                <a:ea typeface="ＭＳ Ｐゴシック" pitchFamily="34" charset="-128"/>
              </a:rPr>
              <a:t>or being snobbish about another’s language was </a:t>
            </a:r>
            <a:r>
              <a:rPr lang="en-GB" dirty="0" smtClean="0">
                <a:ea typeface="ＭＳ Ｐゴシック" pitchFamily="34" charset="-128"/>
              </a:rPr>
              <a:t>harmful.</a:t>
            </a:r>
          </a:p>
          <a:p>
            <a:pPr eaLnBrk="1" hangingPunct="1"/>
            <a:r>
              <a:rPr lang="en-GB" dirty="0" smtClean="0">
                <a:ea typeface="ＭＳ Ｐゴシック" pitchFamily="34" charset="-128"/>
              </a:rPr>
              <a:t>Several interviews mentioned that they felt that they spoke none of their languages “perfectly”.</a:t>
            </a:r>
            <a:endParaRPr lang="en-GB" dirty="0">
              <a:ea typeface="ＭＳ Ｐゴシック" pitchFamily="34" charset="-128"/>
            </a:endParaRPr>
          </a:p>
          <a:p>
            <a:pPr eaLnBrk="1" hangingPunct="1"/>
            <a:endParaRPr lang="en-GB" dirty="0" smtClean="0">
              <a:ea typeface="ＭＳ Ｐゴシック" pitchFamily="34" charset="-128"/>
            </a:endParaRPr>
          </a:p>
          <a:p>
            <a:pPr eaLnBrk="1" hangingPunct="1"/>
            <a:endParaRPr lang="en-GB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80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Findings re families/systems 3</a:t>
            </a:r>
            <a:endParaRPr lang="en-GB" dirty="0">
              <a:ea typeface="+mj-ea"/>
              <a:cs typeface="+mj-cs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2990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Children’s personalities make a difference – being shy, wanting to fit in.</a:t>
            </a:r>
          </a:p>
          <a:p>
            <a:pPr eaLnBrk="1" hangingPunct="1"/>
            <a:r>
              <a:rPr lang="en-US" dirty="0" smtClean="0"/>
              <a:t>Quite a few </a:t>
            </a:r>
            <a:r>
              <a:rPr lang="en-US" dirty="0"/>
              <a:t>interviewees </a:t>
            </a:r>
            <a:r>
              <a:rPr lang="en-US" dirty="0" smtClean="0"/>
              <a:t>did feel, </a:t>
            </a:r>
            <a:r>
              <a:rPr lang="en-US" dirty="0"/>
              <a:t>at times, </a:t>
            </a:r>
            <a:r>
              <a:rPr lang="en-US" dirty="0" smtClean="0"/>
              <a:t>different – roughly 50:50 positive/negative.</a:t>
            </a:r>
            <a:endParaRPr lang="en-US" dirty="0"/>
          </a:p>
          <a:p>
            <a:pPr eaLnBrk="1" hangingPunct="1"/>
            <a:r>
              <a:rPr lang="en-GB" dirty="0" smtClean="0">
                <a:ea typeface="ＭＳ Ｐゴシック" pitchFamily="34" charset="-128"/>
              </a:rPr>
              <a:t>Some children had accents in one or other language, most did not, some sounded international.</a:t>
            </a:r>
          </a:p>
          <a:p>
            <a:pPr eaLnBrk="1" hangingPunct="1"/>
            <a:r>
              <a:rPr lang="en-GB" dirty="0" smtClean="0">
                <a:ea typeface="ＭＳ Ｐゴシック" pitchFamily="34" charset="-128"/>
              </a:rPr>
              <a:t>Most children did loose languages very quickly when input ceased/reduced. Some retained.</a:t>
            </a:r>
          </a:p>
          <a:p>
            <a:pPr eaLnBrk="1" hangingPunct="1"/>
            <a:r>
              <a:rPr lang="en-GB" dirty="0" smtClean="0">
                <a:ea typeface="ＭＳ Ｐゴシック" pitchFamily="34" charset="-128"/>
              </a:rPr>
              <a:t>Holidays important</a:t>
            </a:r>
          </a:p>
          <a:p>
            <a:pPr eaLnBrk="1" hangingPunct="1"/>
            <a:endParaRPr lang="en-GB" dirty="0" smtClean="0">
              <a:ea typeface="ＭＳ Ｐゴシック" pitchFamily="34" charset="-128"/>
            </a:endParaRPr>
          </a:p>
          <a:p>
            <a:pPr eaLnBrk="1" hangingPunct="1"/>
            <a:endParaRPr lang="en-GB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65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re context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Prestige helped, but …. </a:t>
            </a:r>
            <a:r>
              <a:rPr lang="en-GB" dirty="0"/>
              <a:t>o</a:t>
            </a:r>
            <a:r>
              <a:rPr lang="en-GB" dirty="0" smtClean="0"/>
              <a:t>ppressed languages also strong</a:t>
            </a:r>
          </a:p>
          <a:p>
            <a:r>
              <a:rPr lang="en-GB" dirty="0" smtClean="0"/>
              <a:t>Parent’s emotional attachment to the language important</a:t>
            </a:r>
          </a:p>
          <a:p>
            <a:r>
              <a:rPr lang="en-GB" dirty="0">
                <a:ea typeface="ＭＳ Ｐゴシック" pitchFamily="34" charset="-128"/>
              </a:rPr>
              <a:t>Occitan speaker now only passive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dirty="0" smtClean="0">
                <a:ea typeface="ＭＳ Ｐゴシック" pitchFamily="34" charset="-128"/>
              </a:rPr>
              <a:t>Racism not linked to language (by interviewees)</a:t>
            </a:r>
          </a:p>
          <a:p>
            <a:r>
              <a:rPr lang="en-GB" dirty="0" smtClean="0">
                <a:ea typeface="ＭＳ Ｐゴシック" pitchFamily="34" charset="-128"/>
              </a:rPr>
              <a:t>Children who were not visibly different seemed more worried about fitting in.</a:t>
            </a:r>
            <a:endParaRPr lang="en-GB" dirty="0">
              <a:ea typeface="ＭＳ Ｐゴシック" pitchFamily="34" charset="-128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17 Interviewees started school in a language not spoken at home  - 15 no problems at all, 2 minor problems that lasted a few weeks.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Those who changed language of schooling later did struggle more, but many were still able to do very well.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Interviewees very positive re school support where this existed (e.g. Sweden/UK)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1 bilingual Welsh English child had problems in London – racism – unsupportive staff.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3200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i="1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i="1" dirty="0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re education 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/>
              <a:t>Very </a:t>
            </a:r>
            <a:r>
              <a:rPr lang="en-US" sz="3200" dirty="0"/>
              <a:t>mixed reviews of studying home languages as a foreign language at school – some usefulness but quite a lot of quite recent poor practice</a:t>
            </a:r>
            <a:r>
              <a:rPr lang="en-US" sz="3200" dirty="0" smtClean="0"/>
              <a:t>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400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Many children did not enjoy Saturday language schools but as adults were glad they had attended, those who gave up wished they had continued.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1400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Many adults who were not literate in a language they had spoken at home, chose as young adults to do evening classes or taught themselves.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i="1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i="1" dirty="0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re education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30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Very many travelled as young adults for months/a year to countries where their minority language was spoken – thinking that they would fit it better there …..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Many adults were using their languages at work – but as a bonus not central.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i="1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i="1" dirty="0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Interviewees as adults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4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i="1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Many were raising (or planned to raise) children </a:t>
            </a:r>
            <a:r>
              <a:rPr lang="en-US" sz="3200" dirty="0" err="1" smtClean="0">
                <a:ea typeface="+mn-ea"/>
                <a:cs typeface="+mn-cs"/>
              </a:rPr>
              <a:t>multilingually</a:t>
            </a:r>
            <a:endParaRPr lang="en-US" sz="3200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Those who did not included those who had felt worst about not fitting in as children.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Many played down bilingualism/didn’t talk about it much</a:t>
            </a:r>
            <a:endParaRPr lang="en-US" sz="2400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i="1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i="1" dirty="0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re adults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9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i="1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“It was just how it was”  </a:t>
            </a:r>
            <a:br>
              <a:rPr lang="en-US" sz="3200" dirty="0" smtClean="0">
                <a:ea typeface="+mn-ea"/>
                <a:cs typeface="+mn-cs"/>
              </a:rPr>
            </a:br>
            <a:r>
              <a:rPr lang="en-US" sz="3200" dirty="0" smtClean="0">
                <a:ea typeface="+mn-ea"/>
                <a:cs typeface="+mn-cs"/>
              </a:rPr>
              <a:t>“We didn’t question it” </a:t>
            </a:r>
            <a:br>
              <a:rPr lang="en-US" sz="3200" dirty="0" smtClean="0">
                <a:ea typeface="+mn-ea"/>
                <a:cs typeface="+mn-cs"/>
              </a:rPr>
            </a:br>
            <a:r>
              <a:rPr lang="en-US" sz="3200" dirty="0" smtClean="0">
                <a:ea typeface="+mn-ea"/>
                <a:cs typeface="+mn-cs"/>
              </a:rPr>
              <a:t>Almost anything can be “normal” for children (even no system at all) provided you start early and stick to it.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>
                <a:ea typeface="+mn-ea"/>
                <a:cs typeface="+mn-cs"/>
              </a:rPr>
              <a:t>M</a:t>
            </a:r>
            <a:r>
              <a:rPr lang="en-US" sz="3200" dirty="0" smtClean="0">
                <a:ea typeface="+mn-ea"/>
                <a:cs typeface="+mn-cs"/>
              </a:rPr>
              <a:t>eanwhile others were very aware of language, dialects, accents.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Really surprising how many children did retain language with very low input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Surprised at how active children were in making choices about languages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i="1" dirty="0" smtClean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i="1" dirty="0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Interesting observations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4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they were glad 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0982"/>
          </a:xfrm>
        </p:spPr>
        <p:txBody>
          <a:bodyPr/>
          <a:lstStyle/>
          <a:p>
            <a:pPr marL="109537" indent="0">
              <a:buNone/>
            </a:pPr>
            <a:endParaRPr lang="en-GB" dirty="0" smtClean="0"/>
          </a:p>
          <a:p>
            <a:r>
              <a:rPr lang="en-GB" dirty="0" smtClean="0"/>
              <a:t>38 out of 43 straightforwardly glad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5 out of 43 said it was good but …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No one said they wished it had happened to them or that their parents hadn’t bothered.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69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126"/>
          </a:xfrm>
        </p:spPr>
        <p:txBody>
          <a:bodyPr/>
          <a:lstStyle/>
          <a:p>
            <a:pPr marL="109537" indent="0">
              <a:buNone/>
            </a:pPr>
            <a:r>
              <a:rPr lang="en-GB" sz="4400" dirty="0" smtClean="0"/>
              <a:t>I will cover</a:t>
            </a:r>
          </a:p>
          <a:p>
            <a:pPr>
              <a:buFont typeface="Wingdings" pitchFamily="2" charset="2"/>
              <a:buChar char="Ø"/>
            </a:pPr>
            <a:r>
              <a:rPr lang="en-GB" sz="4400" dirty="0" smtClean="0"/>
              <a:t>About WFBG</a:t>
            </a:r>
          </a:p>
          <a:p>
            <a:pPr>
              <a:buFont typeface="Wingdings" pitchFamily="2" charset="2"/>
              <a:buChar char="Ø"/>
            </a:pPr>
            <a:r>
              <a:rPr lang="en-GB" sz="4400" dirty="0" smtClean="0"/>
              <a:t>Why we started the project</a:t>
            </a:r>
          </a:p>
          <a:p>
            <a:pPr>
              <a:buFont typeface="Wingdings" pitchFamily="2" charset="2"/>
              <a:buChar char="Ø"/>
            </a:pPr>
            <a:r>
              <a:rPr lang="en-GB" sz="4400" dirty="0" smtClean="0"/>
              <a:t>Findings (highly summarised):</a:t>
            </a:r>
          </a:p>
          <a:p>
            <a:pPr lvl="1">
              <a:buFont typeface="Wingdings" pitchFamily="2" charset="2"/>
              <a:buChar char="Ø"/>
            </a:pPr>
            <a:r>
              <a:rPr lang="en-GB" sz="4200" dirty="0" smtClean="0">
                <a:solidFill>
                  <a:schemeClr val="tx1"/>
                </a:solidFill>
              </a:rPr>
              <a:t>In the family</a:t>
            </a:r>
          </a:p>
          <a:p>
            <a:pPr lvl="1">
              <a:buFont typeface="Wingdings" pitchFamily="2" charset="2"/>
              <a:buChar char="Ø"/>
            </a:pPr>
            <a:r>
              <a:rPr lang="en-GB" sz="4200" dirty="0" smtClean="0">
                <a:solidFill>
                  <a:schemeClr val="tx1"/>
                </a:solidFill>
              </a:rPr>
              <a:t>Education</a:t>
            </a:r>
          </a:p>
          <a:p>
            <a:pPr lvl="1">
              <a:buFont typeface="Wingdings" pitchFamily="2" charset="2"/>
              <a:buChar char="Ø"/>
            </a:pPr>
            <a:r>
              <a:rPr lang="en-GB" sz="4200" dirty="0" smtClean="0">
                <a:solidFill>
                  <a:schemeClr val="tx1"/>
                </a:solidFill>
              </a:rPr>
              <a:t>As adults</a:t>
            </a:r>
          </a:p>
          <a:p>
            <a:pPr marL="109537" indent="0">
              <a:buNone/>
            </a:pPr>
            <a:endParaRPr lang="en-GB" sz="4400" dirty="0" smtClean="0"/>
          </a:p>
          <a:p>
            <a:pPr marL="109537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56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they were glad 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0982"/>
          </a:xfrm>
        </p:spPr>
        <p:txBody>
          <a:bodyPr/>
          <a:lstStyle/>
          <a:p>
            <a:r>
              <a:rPr lang="en-GB" dirty="0" smtClean="0"/>
              <a:t>I love it.  It gives me another level of understanding.  Your whole view of the way the world works is formed through language. </a:t>
            </a:r>
          </a:p>
          <a:p>
            <a:r>
              <a:rPr lang="en-GB" dirty="0" smtClean="0"/>
              <a:t>I think your imaginary world is much richer. You have cultural experiences and cultural references, and a richer inner life.</a:t>
            </a:r>
          </a:p>
          <a:p>
            <a:r>
              <a:rPr lang="en-GB" dirty="0" smtClean="0"/>
              <a:t>“I live in that grey area neither one thing nor another. Bilingual people are simultaneously insiders and outsiders and I think that that is more powerful than being one or another.”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080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       Questions or comments?</a:t>
            </a:r>
          </a:p>
        </p:txBody>
      </p:sp>
      <p:pic>
        <p:nvPicPr>
          <p:cNvPr id="66562" name="Picture 3" descr="C:\Documents and Settings\rlowes\Local Settings\Temporary Internet Files\Content.IE5\PP9MYKYY\MCj03970740000[1].wm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691680" y="2492896"/>
            <a:ext cx="5328592" cy="367240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Waltham Forest Bilingual Group	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384380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en-GB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</a:rPr>
              <a:t>Founded 2003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</a:rPr>
              <a:t>Small self help group run by parents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</a:rPr>
              <a:t>Monthly drop in events to support families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</a:rPr>
              <a:t>Developed workshops for parents “We are not experts but we do know how it feels”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</a:rPr>
              <a:t>Developed talks (e.g. Credit Suisse)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</a:rPr>
              <a:t>Library of books about the subject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4187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0070C0"/>
                </a:solidFill>
                <a:ea typeface="ＭＳ Ｐゴシック" pitchFamily="34" charset="-128"/>
              </a:rPr>
              <a:t>There is very little support for multilingual parents in the UK: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36926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en-GB" sz="4400" dirty="0" smtClean="0">
                <a:ea typeface="ＭＳ Ｐゴシック" pitchFamily="34" charset="-128"/>
              </a:rPr>
              <a:t>“… it’s not always easy. It is very easy to give up ... If you want your children to be bilingual you have to work at it.”  </a:t>
            </a:r>
            <a:r>
              <a:rPr lang="en-GB" dirty="0" smtClean="0">
                <a:solidFill>
                  <a:srgbClr val="0070C0"/>
                </a:solidFill>
                <a:ea typeface="ＭＳ Ｐゴシック" pitchFamily="34" charset="-128"/>
              </a:rPr>
              <a:t>WFBG member</a:t>
            </a:r>
          </a:p>
          <a:p>
            <a:pPr eaLnBrk="1" hangingPunct="1"/>
            <a:endParaRPr lang="en-GB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53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dirty="0" smtClean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eaLnBrk="1" hangingPunct="1">
              <a:buNone/>
            </a:pPr>
            <a:r>
              <a:rPr lang="en-GB" sz="4000" dirty="0" smtClean="0">
                <a:solidFill>
                  <a:srgbClr val="0070C0"/>
                </a:solidFill>
                <a:ea typeface="ＭＳ Ｐゴシック" pitchFamily="34" charset="-128"/>
              </a:rPr>
              <a:t>“Whatever they say now, when your children are grown up they will be glad that you raised them bilingually.”  Colin Baker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0070C0"/>
                </a:solidFill>
                <a:ea typeface="ＭＳ Ｐゴシック" pitchFamily="34" charset="-128"/>
              </a:rPr>
              <a:t>Research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Developed questionnaire &amp; self assessment tool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Interviewed </a:t>
            </a: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43 </a:t>
            </a: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adults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Global backgrounds – Asia, Africa as well as Europe and US.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Wide range of issues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Analysed and summarised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0070C0"/>
                </a:solidFill>
                <a:ea typeface="ＭＳ Ｐゴシック" pitchFamily="34" charset="-128"/>
              </a:rPr>
              <a:t>Interviews -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3771800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Historical –  min 10 years ago, max 60 years ago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GB" sz="1300" dirty="0">
              <a:solidFill>
                <a:srgbClr val="0070C0"/>
              </a:solidFill>
              <a:ea typeface="+mn-ea"/>
              <a:cs typeface="+mn-cs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			</a:t>
            </a:r>
            <a:r>
              <a:rPr lang="en-GB" b="1" dirty="0" smtClean="0">
                <a:solidFill>
                  <a:srgbClr val="0070C0"/>
                </a:solidFill>
                <a:ea typeface="+mn-ea"/>
                <a:cs typeface="+mn-cs"/>
              </a:rPr>
              <a:t>Changes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sz="1300" u="sng" dirty="0" smtClean="0">
              <a:solidFill>
                <a:srgbClr val="0070C0"/>
              </a:solidFill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Technology – communications/TV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Social changes (e.g. racism, language policy)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Nature of mixed marriages/relationships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Three single parents, no shared custody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dirty="0" smtClean="0">
              <a:solidFill>
                <a:schemeClr val="accent3">
                  <a:lumMod val="75000"/>
                </a:schemeClr>
              </a:solidFill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GB" dirty="0" smtClean="0">
              <a:solidFill>
                <a:srgbClr val="0070C0"/>
              </a:solidFill>
              <a:ea typeface="+mn-ea"/>
              <a:cs typeface="+mn-cs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195736" y="29459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7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0070C0"/>
                </a:solidFill>
                <a:ea typeface="ＭＳ Ｐゴシック" pitchFamily="34" charset="-128"/>
              </a:rPr>
              <a:t>Research project -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3771800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dirty="0">
                <a:solidFill>
                  <a:srgbClr val="0070C0"/>
                </a:solidFill>
              </a:rPr>
              <a:t>Not a scientific </a:t>
            </a:r>
            <a:r>
              <a:rPr lang="en-GB" dirty="0" smtClean="0">
                <a:solidFill>
                  <a:srgbClr val="0070C0"/>
                </a:solidFill>
              </a:rPr>
              <a:t>sample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Initially positive stories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dirty="0" smtClean="0">
                <a:solidFill>
                  <a:srgbClr val="0070C0"/>
                </a:solidFill>
              </a:rPr>
              <a:t>Reviewed and actively searched for:</a:t>
            </a: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GB" dirty="0" smtClean="0">
                <a:solidFill>
                  <a:srgbClr val="0070C0"/>
                </a:solidFill>
              </a:rPr>
              <a:t>Death of a parent</a:t>
            </a: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GB" dirty="0" smtClean="0">
                <a:solidFill>
                  <a:srgbClr val="0070C0"/>
                </a:solidFill>
              </a:rPr>
              <a:t>Divorce</a:t>
            </a: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GB" dirty="0">
                <a:solidFill>
                  <a:srgbClr val="0070C0"/>
                </a:solidFill>
              </a:rPr>
              <a:t>O</a:t>
            </a:r>
            <a:r>
              <a:rPr lang="en-GB" dirty="0" smtClean="0">
                <a:solidFill>
                  <a:srgbClr val="0070C0"/>
                </a:solidFill>
              </a:rPr>
              <a:t>ther problems e.g. parent’s mental health issues</a:t>
            </a: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GB" dirty="0">
                <a:solidFill>
                  <a:srgbClr val="0070C0"/>
                </a:solidFill>
              </a:rPr>
              <a:t>P</a:t>
            </a:r>
            <a:r>
              <a:rPr lang="en-GB" dirty="0" smtClean="0">
                <a:solidFill>
                  <a:srgbClr val="0070C0"/>
                </a:solidFill>
              </a:rPr>
              <a:t>roblematic migration</a:t>
            </a:r>
            <a:endParaRPr lang="en-GB" dirty="0">
              <a:solidFill>
                <a:srgbClr val="0070C0"/>
              </a:solidFill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sz="1300" u="sng" dirty="0" smtClean="0">
              <a:solidFill>
                <a:srgbClr val="0070C0"/>
              </a:solidFill>
              <a:ea typeface="+mn-ea"/>
              <a:cs typeface="+mn-cs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dirty="0" smtClean="0">
              <a:solidFill>
                <a:schemeClr val="accent3">
                  <a:lumMod val="75000"/>
                </a:schemeClr>
              </a:solidFill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GB" dirty="0" smtClean="0">
              <a:solidFill>
                <a:srgbClr val="0070C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1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Interviewees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Mixed language families</a:t>
            </a:r>
          </a:p>
          <a:p>
            <a:r>
              <a:rPr lang="en-GB" dirty="0" smtClean="0"/>
              <a:t>Migrant families </a:t>
            </a:r>
          </a:p>
          <a:p>
            <a:r>
              <a:rPr lang="en-GB" dirty="0" smtClean="0"/>
              <a:t>Children who learnt through school alone </a:t>
            </a:r>
          </a:p>
          <a:p>
            <a:r>
              <a:rPr lang="en-GB" dirty="0" smtClean="0"/>
              <a:t>35 countries, 37 languages</a:t>
            </a:r>
          </a:p>
          <a:p>
            <a:r>
              <a:rPr lang="en-GB" dirty="0" smtClean="0"/>
              <a:t>English, French, Spanish, Arabic, Cantonese</a:t>
            </a:r>
          </a:p>
          <a:p>
            <a:r>
              <a:rPr lang="en-GB" dirty="0" smtClean="0"/>
              <a:t>Welsh, Occitan, Basque, Kurdish</a:t>
            </a:r>
          </a:p>
          <a:p>
            <a:r>
              <a:rPr lang="en-GB" dirty="0" smtClean="0"/>
              <a:t>Esperanto, </a:t>
            </a:r>
            <a:r>
              <a:rPr lang="en-GB" dirty="0" err="1" smtClean="0"/>
              <a:t>Kabye</a:t>
            </a:r>
            <a:r>
              <a:rPr lang="en-GB" dirty="0" smtClean="0"/>
              <a:t>, Swahili, Gujarati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8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669</TotalTime>
  <Words>1005</Words>
  <Application>Microsoft Office PowerPoint</Application>
  <PresentationFormat>On-screen Show (4:3)</PresentationFormat>
  <Paragraphs>155</Paragraphs>
  <Slides>21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Growing up with Languages: Reflections on Multilingual Childhoods </vt:lpstr>
      <vt:lpstr>PowerPoint Presentation</vt:lpstr>
      <vt:lpstr>Waltham Forest Bilingual Group </vt:lpstr>
      <vt:lpstr>There is very little support for multilingual parents in the UK:</vt:lpstr>
      <vt:lpstr>PowerPoint Presentation</vt:lpstr>
      <vt:lpstr>Research project</vt:lpstr>
      <vt:lpstr>Interviews - limitations</vt:lpstr>
      <vt:lpstr>Research project - limitations</vt:lpstr>
      <vt:lpstr>Interviewees </vt:lpstr>
      <vt:lpstr>Findings re families/systems 1</vt:lpstr>
      <vt:lpstr>Findings re families/systems 2</vt:lpstr>
      <vt:lpstr>Findings re families/systems 3</vt:lpstr>
      <vt:lpstr>Findings re context </vt:lpstr>
      <vt:lpstr>Findings re education 1</vt:lpstr>
      <vt:lpstr>Findings re education 2</vt:lpstr>
      <vt:lpstr>Interviewees as adults 1</vt:lpstr>
      <vt:lpstr>Findings re adults 2</vt:lpstr>
      <vt:lpstr>Interesting observations</vt:lpstr>
      <vt:lpstr>But they were glad ….</vt:lpstr>
      <vt:lpstr>But they were glad ….</vt:lpstr>
      <vt:lpstr>       Questions or comments?</vt:lpstr>
    </vt:vector>
  </TitlesOfParts>
  <Company>University of Plymouth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Grassroots support groups for multilingual families: the first steps on the right road?</dc:title>
  <dc:creator>rlowes</dc:creator>
  <cp:lastModifiedBy>Jean-Marie</cp:lastModifiedBy>
  <cp:revision>65</cp:revision>
  <dcterms:created xsi:type="dcterms:W3CDTF">2009-03-29T13:07:54Z</dcterms:created>
  <dcterms:modified xsi:type="dcterms:W3CDTF">2012-03-22T12:08:29Z</dcterms:modified>
</cp:coreProperties>
</file>